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784" r:id="rId4"/>
    <p:sldId id="782" r:id="rId5"/>
    <p:sldId id="785" r:id="rId6"/>
    <p:sldId id="786" r:id="rId7"/>
    <p:sldId id="787" r:id="rId8"/>
    <p:sldId id="788" r:id="rId9"/>
    <p:sldId id="789" r:id="rId10"/>
    <p:sldId id="790" r:id="rId11"/>
    <p:sldId id="791" r:id="rId12"/>
    <p:sldId id="793" r:id="rId13"/>
    <p:sldId id="792" r:id="rId14"/>
    <p:sldId id="794" r:id="rId15"/>
    <p:sldId id="795" r:id="rId16"/>
    <p:sldId id="796" r:id="rId17"/>
    <p:sldId id="79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203864"/>
    <a:srgbClr val="2F5597"/>
    <a:srgbClr val="87BCF1"/>
    <a:srgbClr val="FFFFFF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108"/>
      </p:cViewPr>
      <p:guideLst>
        <p:guide orient="horz" pos="2123"/>
        <p:guide pos="37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#1" loCatId="list" qsTypeId="urn:microsoft.com/office/officeart/2005/8/quickstyle/simple5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#1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47E5B-CCA6-46EC-9C49-61BCC6B2D29C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0BA1-E66E-4364-8434-09D4F3787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1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E3CCC27-5009-4472-B5C4-3E9E187F0199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D4FDA1-0A71-4B3C-97B4-8CD1B6DC9A0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38A31AE-5BFC-46EE-967B-D608A34A1E68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E8C46-3992-4F7A-9808-86AD48D17D9E}" type="datetime6">
              <a:rPr lang="zh-CN" altLang="en-US" smtClean="0"/>
              <a:t>2025年2月</a:t>
            </a:fld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11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48328" y="620688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171078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759916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296170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320388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133027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72357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386217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872982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122AC40-2420-41A4-88D6-DC28F2F6FB3F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06193"/>
      </p:ext>
    </p:extLst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981740"/>
      </p:ext>
    </p:extLst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584173"/>
      </p:ext>
    </p:extLst>
  </p:cSld>
  <p:clrMapOvr>
    <a:masterClrMapping/>
  </p:clrMapOvr>
  <p:transition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322143"/>
      </p:ext>
    </p:extLst>
  </p:cSld>
  <p:clrMapOvr>
    <a:masterClrMapping/>
  </p:clrMapOvr>
  <p:transition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467549"/>
      </p:ext>
    </p:extLst>
  </p:cSld>
  <p:clrMapOvr>
    <a:masterClrMapping/>
  </p:clrMapOvr>
  <p:transition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987274"/>
      </p:ext>
    </p:extLst>
  </p:cSld>
  <p:clrMapOvr>
    <a:masterClrMapping/>
  </p:clrMapOvr>
  <p:transition>
    <p:blinds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563410"/>
      </p:ext>
    </p:extLst>
  </p:cSld>
  <p:clrMapOvr>
    <a:masterClrMapping/>
  </p:clrMapOvr>
  <p:transition>
    <p:blinds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740749"/>
      </p:ext>
    </p:extLst>
  </p:cSld>
  <p:clrMapOvr>
    <a:masterClrMapping/>
  </p:clrMapOvr>
  <p:transition>
    <p:blinds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7317067"/>
      </p:ext>
    </p:extLst>
  </p:cSld>
  <p:clrMapOvr>
    <a:masterClrMapping/>
  </p:clrMapOvr>
  <p:transition>
    <p:blinds dir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1905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9A60292-7975-438D-9602-8796CE2DDCB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9257829"/>
      </p:ext>
    </p:extLst>
  </p:cSld>
  <p:clrMapOvr>
    <a:masterClrMapping/>
  </p:clrMapOvr>
  <p:transition>
    <p:blinds dir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142718"/>
      </p:ext>
    </p:extLst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F849A8EE-4DF4-4944-92BE-2A8126E29062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27084635-4BF4-48B6-B261-8BDFA67D849E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C1225DA9-7DB9-477F-B474-6F372280A070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4ADDA7BF-762E-4303-9B6B-26C0B413A7E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85C2808-2F3F-4598-8BE7-652BF6343DCA}" type="datetime6">
              <a:rPr lang="zh-CN" altLang="en-US" smtClean="0"/>
              <a:t>2025年2月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F01FE71-D059-4557-88D5-2C0B3C4E09B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B69CC-13EE-4368-BF4F-676086F8BBD7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EA5C12D-13AC-4B54-B412-F08612229E87}" type="datetime6">
              <a:rPr lang="zh-CN" altLang="en-US" smtClean="0"/>
              <a:t>2025年2月</a:t>
            </a:fld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/>
          <p:nvPr userDrawn="1"/>
        </p:nvSpPr>
        <p:spPr>
          <a:xfrm>
            <a:off x="33089" y="6627417"/>
            <a:ext cx="10729192" cy="287733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数据故事化                                 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朝乐门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chaolemen@ruc.edu.cn                         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  <p:pic>
        <p:nvPicPr>
          <p:cNvPr id="14" name="Picture 254" descr="D:\PPT模板\rendanew.jpg"/>
          <p:cNvPicPr>
            <a:picLocks noChangeAspect="1" noChangeArrowheads="1"/>
          </p:cNvPicPr>
          <p:nvPr userDrawn="1"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698264" y="701043"/>
            <a:ext cx="1014360" cy="101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265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blinds dir="vert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12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microsoft.com/office/2007/relationships/diagramDrawing" Target="../diagrams/drawing1.xml"/><Relationship Id="rId5" Type="http://schemas.openxmlformats.org/officeDocument/2006/relationships/image" Target="../media/image17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3576216" y="3988678"/>
            <a:ext cx="5040560" cy="17526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朝乐门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中国人民大学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6011545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65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65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第1章 故事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D310CA-001D-4A24-9FCA-925447EE92A4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3C46661C-03D7-4D7D-9EC1-13893BCCC3BD}"/>
              </a:ext>
            </a:extLst>
          </p:cNvPr>
          <p:cNvSpPr txBox="1">
            <a:spLocks/>
          </p:cNvSpPr>
          <p:nvPr/>
        </p:nvSpPr>
        <p:spPr bwMode="auto">
          <a:xfrm>
            <a:off x="397933" y="392510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故事叙述的原则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1EAF2D-111A-4354-8E6B-76989BB40C3B}"/>
              </a:ext>
            </a:extLst>
          </p:cNvPr>
          <p:cNvSpPr/>
          <p:nvPr/>
        </p:nvSpPr>
        <p:spPr>
          <a:xfrm>
            <a:off x="2063780" y="5881803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Pingfang SC"/>
                <a:ea typeface="宋体" panose="02010600030101010101" pitchFamily="2" charset="-122"/>
              </a:rPr>
              <a:t>如何创造一则好故事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Kate </a:t>
            </a:r>
            <a:r>
              <a:rPr lang="en-GB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Torgovnick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May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2013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AAABBF5-F294-4F0F-8690-D8DE421037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701" r="4368" b="3800"/>
          <a:stretch>
            <a:fillRect/>
          </a:stretch>
        </p:blipFill>
        <p:spPr>
          <a:xfrm>
            <a:off x="4046587" y="1285585"/>
            <a:ext cx="3369310" cy="45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故事的生成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864A7603-7CD6-4270-83B0-5CC3AA405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▲1.5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故事的叙述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5091620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BD08A1D-B7E1-4361-85AE-3177B3622A56}"/>
              </a:ext>
            </a:extLst>
          </p:cNvPr>
          <p:cNvSpPr txBox="1">
            <a:spLocks/>
          </p:cNvSpPr>
          <p:nvPr/>
        </p:nvSpPr>
        <p:spPr bwMode="auto">
          <a:xfrm>
            <a:off x="477127" y="412956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Storytelling Alice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Looking Glass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E96964-40EA-4D34-983A-0848E2F38E7C}"/>
              </a:ext>
            </a:extLst>
          </p:cNvPr>
          <p:cNvSpPr/>
          <p:nvPr/>
        </p:nvSpPr>
        <p:spPr>
          <a:xfrm>
            <a:off x="2252232" y="5819738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Alice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编程界面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Alice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GB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C55528C-CEFD-4FEC-8449-BAEA866301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24241" y="1249045"/>
            <a:ext cx="6958139" cy="45706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BC44E5F-945A-4522-B69B-5C1597754E13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故事的生成</a:t>
            </a:r>
          </a:p>
        </p:txBody>
      </p:sp>
    </p:spTree>
    <p:extLst>
      <p:ext uri="{BB962C8B-B14F-4D97-AF65-F5344CB8AC3E}">
        <p14:creationId xmlns:p14="http://schemas.microsoft.com/office/powerpoint/2010/main" val="277025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2B758D1-A600-4E02-B60A-5EC9FDF7A10F}"/>
              </a:ext>
            </a:extLst>
          </p:cNvPr>
          <p:cNvSpPr/>
          <p:nvPr/>
        </p:nvSpPr>
        <p:spPr>
          <a:xfrm>
            <a:off x="2252232" y="5776976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Looking Glass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开发的故事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爱丽丝的冒险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Alice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91015AE-45FE-4446-9360-06B4C07A58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10895" y="1350911"/>
            <a:ext cx="6570209" cy="4172544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1B8452C3-C187-489B-9808-70E9862BCF3A}"/>
              </a:ext>
            </a:extLst>
          </p:cNvPr>
          <p:cNvSpPr txBox="1">
            <a:spLocks/>
          </p:cNvSpPr>
          <p:nvPr/>
        </p:nvSpPr>
        <p:spPr bwMode="auto">
          <a:xfrm>
            <a:off x="477127" y="465471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Storytelling Alice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Looking Glass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E8248E-B3B0-44B2-B6E4-7428DD6BEE4E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故事的生成</a:t>
            </a:r>
          </a:p>
        </p:txBody>
      </p:sp>
    </p:spTree>
    <p:extLst>
      <p:ext uri="{BB962C8B-B14F-4D97-AF65-F5344CB8AC3E}">
        <p14:creationId xmlns:p14="http://schemas.microsoft.com/office/powerpoint/2010/main" val="345933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故事的生成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2C34460-0A2F-451D-AC1D-CDA8D581D470}"/>
              </a:ext>
            </a:extLst>
          </p:cNvPr>
          <p:cNvSpPr txBox="1">
            <a:spLocks/>
          </p:cNvSpPr>
          <p:nvPr/>
        </p:nvSpPr>
        <p:spPr bwMode="auto">
          <a:xfrm>
            <a:off x="477127" y="568342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1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BeemGee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作者工具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2A02AE-7354-4637-894B-5D5001CE100F}"/>
              </a:ext>
            </a:extLst>
          </p:cNvPr>
          <p:cNvSpPr/>
          <p:nvPr/>
        </p:nvSpPr>
        <p:spPr>
          <a:xfrm>
            <a:off x="2252232" y="5776976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dirty="0">
                <a:solidFill>
                  <a:srgbClr val="3D46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Beemgee</a:t>
            </a:r>
            <a:r>
              <a:rPr lang="zh-CN" altLang="en-US" dirty="0">
                <a:solidFill>
                  <a:srgbClr val="3D46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作者工具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Beemgee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1E6D69F-7CB8-40E0-B906-5F35695F18A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80" y="1441985"/>
            <a:ext cx="6438440" cy="41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故事的生成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DB27F9C-54E5-409E-A668-EA9973B3082C}"/>
              </a:ext>
            </a:extLst>
          </p:cNvPr>
          <p:cNvSpPr txBox="1">
            <a:spLocks/>
          </p:cNvSpPr>
          <p:nvPr/>
        </p:nvSpPr>
        <p:spPr bwMode="auto">
          <a:xfrm>
            <a:off x="726685" y="447756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Alex McDowell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</a:rPr>
              <a:t>Worldbuilding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BD0591-ACA7-4402-9FC3-2724D6CBC23F}"/>
              </a:ext>
            </a:extLst>
          </p:cNvPr>
          <p:cNvSpPr/>
          <p:nvPr/>
        </p:nvSpPr>
        <p:spPr>
          <a:xfrm>
            <a:off x="2252232" y="5776976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3D46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麦克道尔团队开发的故事</a:t>
            </a:r>
            <a:r>
              <a:rPr lang="en-US" altLang="zh-CN" dirty="0">
                <a:solidFill>
                  <a:srgbClr val="3D46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rgbClr val="3D464D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细胞与城市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（来源：南加州大学</a:t>
            </a:r>
            <a:r>
              <a:rPr lang="en-US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Worldbuilding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媒体实验室）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0BB42B2-9CD4-408B-820E-7C1DE3A07A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10" y="1892077"/>
            <a:ext cx="5270218" cy="3262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835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结束</a:t>
            </a:r>
          </a:p>
        </p:txBody>
      </p:sp>
      <p:pic>
        <p:nvPicPr>
          <p:cNvPr id="21" name="Picture 20" descr="thankyou">
            <a:extLst>
              <a:ext uri="{FF2B5EF4-FFF2-40B4-BE49-F238E27FC236}">
                <a16:creationId xmlns:a16="http://schemas.microsoft.com/office/drawing/2014/main" id="{70D2A9BA-02AF-46A8-BA86-DE976D09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D0C072-B7BF-4181-96ED-605FA04822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AC51716-CB74-4D19-B1E5-33CDF89A1938}"/>
              </a:ext>
            </a:extLst>
          </p:cNvPr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rgbClr val="4472C4">
              <a:lumMod val="25000"/>
            </a:srgbClr>
          </a:solidFill>
          <a:ln w="48000" cap="flat" cmpd="thickThin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chaolemen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@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ruc.edu.cn</a:t>
            </a:r>
          </a:p>
        </p:txBody>
      </p:sp>
      <p:graphicFrame>
        <p:nvGraphicFramePr>
          <p:cNvPr id="24" name="内容占位符 9">
            <a:extLst>
              <a:ext uri="{FF2B5EF4-FFF2-40B4-BE49-F238E27FC236}">
                <a16:creationId xmlns:a16="http://schemas.microsoft.com/office/drawing/2014/main" id="{6CC93A7E-F4B8-4801-9568-6BDA2406B79A}"/>
              </a:ext>
            </a:extLst>
          </p:cNvPr>
          <p:cNvGraphicFramePr>
            <a:graphicFrameLocks/>
          </p:cNvGraphicFramePr>
          <p:nvPr/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3B33673F-74F7-4394-97C4-F756A3207F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>
            <a:fillRect/>
          </a:stretch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16A45EF-62F7-4DFA-9CBC-9E2F2CFCE3C1}"/>
              </a:ext>
            </a:extLst>
          </p:cNvPr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ea typeface="宋体" panose="02010600030101010101" pitchFamily="2" charset="-122"/>
              </a:rPr>
              <a:t>主讲人微信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29D0D7-BFD3-458B-8EC0-B114A39BE9AD}"/>
              </a:ext>
            </a:extLst>
          </p:cNvPr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  <a:gradFill rotWithShape="1">
            <a:gsLst>
              <a:gs pos="0">
                <a:srgbClr val="5B9BD5">
                  <a:shade val="47500"/>
                  <a:satMod val="137000"/>
                </a:srgbClr>
              </a:gs>
              <a:gs pos="55000">
                <a:srgbClr val="5B9BD5">
                  <a:shade val="69000"/>
                  <a:satMod val="137000"/>
                </a:srgbClr>
              </a:gs>
              <a:gs pos="100000">
                <a:srgbClr val="5B9BD5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5B9BD5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数据故事化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朝乐门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电子工业出版社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2022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6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1.5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故事的叙述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8DAE575A-A914-4B0B-9F51-365CDB847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▲1.4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故事的情节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▼1.6</a:t>
            </a:r>
            <a:r>
              <a:rPr lang="zh-CN" altLang="en-US" sz="2000" dirty="0"/>
              <a:t>故事的生成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527239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19DA418-26C6-4AC7-953A-3A6BB1CF6D06}"/>
              </a:ext>
            </a:extLst>
          </p:cNvPr>
          <p:cNvSpPr txBox="1">
            <a:spLocks/>
          </p:cNvSpPr>
          <p:nvPr/>
        </p:nvSpPr>
        <p:spPr bwMode="auto">
          <a:xfrm>
            <a:off x="3686445" y="649503"/>
            <a:ext cx="4819110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故事的创作与叙述的区别</a:t>
            </a: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3CFFC042-67A1-4137-A37A-7045005AB41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61" y="1762270"/>
            <a:ext cx="5967478" cy="43866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F66EA4-3E4B-48F5-8681-41984D7F35BB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340194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6EEE5CAA-71D2-4F1D-85A0-4BE5FA44BC52}"/>
              </a:ext>
            </a:extLst>
          </p:cNvPr>
          <p:cNvSpPr txBox="1">
            <a:spLocks/>
          </p:cNvSpPr>
          <p:nvPr/>
        </p:nvSpPr>
        <p:spPr bwMode="auto">
          <a:xfrm>
            <a:off x="4016159" y="526259"/>
            <a:ext cx="34569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故事的叙述方法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BCB49CC2-9873-4A5A-9921-C91E267158B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28" y="1667108"/>
            <a:ext cx="6768752" cy="345638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7DD27BA-936C-45E4-ABBC-B5BC436BA20D}"/>
              </a:ext>
            </a:extLst>
          </p:cNvPr>
          <p:cNvSpPr/>
          <p:nvPr/>
        </p:nvSpPr>
        <p:spPr>
          <a:xfrm>
            <a:off x="1936856" y="5781895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Pingfang SC"/>
                <a:ea typeface="宋体" panose="02010600030101010101" pitchFamily="2" charset="-122"/>
              </a:rPr>
              <a:t>故事创作、叙述和倾听的过程中的主要角色</a:t>
            </a:r>
            <a:endParaRPr lang="zh-CN" altLang="en-GB" dirty="0">
              <a:latin typeface="Pingfang SC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1C4066-425A-4B71-96E9-C35A50A7C020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307793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5DD8550-6DF4-44F7-8A41-ECD68F038017}"/>
              </a:ext>
            </a:extLst>
          </p:cNvPr>
          <p:cNvSpPr txBox="1">
            <a:spLocks/>
          </p:cNvSpPr>
          <p:nvPr/>
        </p:nvSpPr>
        <p:spPr bwMode="auto">
          <a:xfrm>
            <a:off x="4360820" y="592938"/>
            <a:ext cx="3490088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故事的叙述方法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55315F4-E35A-4C18-B47A-BBAFC734B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45999"/>
              </p:ext>
            </p:extLst>
          </p:nvPr>
        </p:nvGraphicFramePr>
        <p:xfrm>
          <a:off x="2099556" y="2690004"/>
          <a:ext cx="7992887" cy="3240359"/>
        </p:xfrm>
        <a:graphic>
          <a:graphicData uri="http://schemas.openxmlformats.org/drawingml/2006/table">
            <a:tbl>
              <a:tblPr firstRow="1" firstCol="1" bandRow="1"/>
              <a:tblGrid>
                <a:gridCol w="156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3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2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 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线性叙事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非线性叙事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3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含义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按照事件实际发生的天然顺序叙述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叙述次序与事件实际发生的天然顺序不同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时间维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接着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B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接着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C 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改变事件</a:t>
                      </a:r>
                      <a:r>
                        <a:rPr lang="en-US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A/B/C</a:t>
                      </a: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的叙述顺序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空间维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到达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B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到达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C 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改变事件</a:t>
                      </a:r>
                      <a:r>
                        <a:rPr lang="en-US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A/B/C</a:t>
                      </a: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的叙述顺序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2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因果维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导致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B</a:t>
                      </a: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导致</a:t>
                      </a:r>
                      <a:r>
                        <a:rPr lang="en-US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C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改变事件</a:t>
                      </a:r>
                      <a:r>
                        <a:rPr lang="en-US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A/B/C</a:t>
                      </a: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的叙述顺序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5A02745-6E28-40FE-8C9D-53441F2947A2}"/>
              </a:ext>
            </a:extLst>
          </p:cNvPr>
          <p:cNvSpPr txBox="1"/>
          <p:nvPr/>
        </p:nvSpPr>
        <p:spPr>
          <a:xfrm flipH="1">
            <a:off x="4341090" y="1877066"/>
            <a:ext cx="350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线性叙事与非线性叙事的区别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3EBF4D-8630-4E81-B13B-C85FD94257C2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96ACE5C-711E-4977-B174-2EE76A27E3B3}"/>
              </a:ext>
            </a:extLst>
          </p:cNvPr>
          <p:cNvCxnSpPr>
            <a:cxnSpLocks/>
          </p:cNvCxnSpPr>
          <p:nvPr/>
        </p:nvCxnSpPr>
        <p:spPr>
          <a:xfrm>
            <a:off x="2341153" y="1598184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7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737BE3E-26D9-4C9B-9525-640516DC83CE}"/>
              </a:ext>
            </a:extLst>
          </p:cNvPr>
          <p:cNvSpPr txBox="1">
            <a:spLocks/>
          </p:cNvSpPr>
          <p:nvPr/>
        </p:nvSpPr>
        <p:spPr bwMode="auto">
          <a:xfrm>
            <a:off x="4458200" y="707432"/>
            <a:ext cx="3275599" cy="593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故事的叙述方法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CBA0F5-A8F6-48BF-9CF5-1CC70CDBCCAB}"/>
              </a:ext>
            </a:extLst>
          </p:cNvPr>
          <p:cNvSpPr txBox="1"/>
          <p:nvPr/>
        </p:nvSpPr>
        <p:spPr>
          <a:xfrm flipH="1">
            <a:off x="3876568" y="1704138"/>
            <a:ext cx="426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叙述者驱动和受众驱动的数据故事化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FF86222-8720-4598-81A9-7DE8BECBB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96358"/>
              </p:ext>
            </p:extLst>
          </p:nvPr>
        </p:nvGraphicFramePr>
        <p:xfrm>
          <a:off x="1839979" y="2673835"/>
          <a:ext cx="8146246" cy="3295733"/>
        </p:xfrm>
        <a:graphic>
          <a:graphicData uri="http://schemas.openxmlformats.org/drawingml/2006/table">
            <a:tbl>
              <a:tblPr firstRow="1" firstCol="1" bandRow="1"/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9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3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 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叙述者驱动型叙事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受众驱动型叙事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2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叙述者与受众之间的交互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无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有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受众的接受过程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被动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主动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故事叙事流程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固定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灵活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优点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信息量大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用户体验差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缺点</a:t>
                      </a:r>
                      <a:endParaRPr lang="zh-CN" sz="2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用户体验好</a:t>
                      </a:r>
                      <a:endParaRPr lang="zh-CN" sz="24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信息量小</a:t>
                      </a:r>
                      <a:endParaRPr lang="zh-CN" sz="24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9BD2E9-3E54-4C57-8EF8-BBB9367925A6}"/>
              </a:ext>
            </a:extLst>
          </p:cNvPr>
          <p:cNvCxnSpPr>
            <a:cxnSpLocks/>
          </p:cNvCxnSpPr>
          <p:nvPr/>
        </p:nvCxnSpPr>
        <p:spPr>
          <a:xfrm>
            <a:off x="1839979" y="1526248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60F1389-67A7-462A-BEDF-2F0B0C49EDEC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95720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9340C2F-259A-443D-A888-809E25F909FA}"/>
              </a:ext>
            </a:extLst>
          </p:cNvPr>
          <p:cNvSpPr txBox="1">
            <a:spLocks/>
          </p:cNvSpPr>
          <p:nvPr/>
        </p:nvSpPr>
        <p:spPr bwMode="auto">
          <a:xfrm>
            <a:off x="397932" y="639374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故事的叙述方法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DB004A-5FE3-4849-AA55-01B4361B01D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5"/>
          <a:stretch>
            <a:fillRect/>
          </a:stretch>
        </p:blipFill>
        <p:spPr bwMode="auto">
          <a:xfrm>
            <a:off x="2667187" y="1851260"/>
            <a:ext cx="6150748" cy="312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DF9699E-8AFC-42D9-99A7-BBD8C0AD5EB8}"/>
              </a:ext>
            </a:extLst>
          </p:cNvPr>
          <p:cNvSpPr/>
          <p:nvPr/>
        </p:nvSpPr>
        <p:spPr>
          <a:xfrm>
            <a:off x="1936856" y="5781895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Pingfang SC"/>
                <a:ea typeface="宋体" panose="02010600030101010101" pitchFamily="2" charset="-122"/>
              </a:rPr>
              <a:t>故事叙述的马提尼酒杯结构</a:t>
            </a:r>
            <a:endParaRPr lang="zh-CN" altLang="en-GB" dirty="0">
              <a:latin typeface="Pingfang SC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E9D383-9628-4A53-8DA8-604A6219B5E8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270536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29F8DEEC-EB30-4CC3-A357-4793E394AFBD}"/>
              </a:ext>
            </a:extLst>
          </p:cNvPr>
          <p:cNvSpPr txBox="1">
            <a:spLocks/>
          </p:cNvSpPr>
          <p:nvPr/>
        </p:nvSpPr>
        <p:spPr bwMode="auto">
          <a:xfrm>
            <a:off x="3948904" y="744548"/>
            <a:ext cx="3749070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故事的叙述方法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05E8AC-AAA2-4668-BE29-A6C37C6BAADE}"/>
              </a:ext>
            </a:extLst>
          </p:cNvPr>
          <p:cNvSpPr txBox="1"/>
          <p:nvPr/>
        </p:nvSpPr>
        <p:spPr>
          <a:xfrm flipH="1">
            <a:off x="3556177" y="1716970"/>
            <a:ext cx="43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叙述者驱动和受众驱动的数据故事化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68F04FD-479A-4D6B-A719-6906513C6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28971"/>
              </p:ext>
            </p:extLst>
          </p:nvPr>
        </p:nvGraphicFramePr>
        <p:xfrm>
          <a:off x="2639616" y="2562543"/>
          <a:ext cx="6475661" cy="3458742"/>
        </p:xfrm>
        <a:graphic>
          <a:graphicData uri="http://schemas.openxmlformats.org/drawingml/2006/table">
            <a:tbl>
              <a:tblPr firstRow="1" firstCol="1" bandRow="1"/>
              <a:tblGrid>
                <a:gridCol w="1944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 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观点叙事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描述叙事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过滤故事事件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√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×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选择故事事件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√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×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修改故事事件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√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×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修改故事人物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√</a:t>
                      </a:r>
                      <a:endParaRPr lang="zh-CN" sz="18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×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4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修改故事情节</a:t>
                      </a:r>
                      <a:endParaRPr lang="zh-CN" sz="20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√</a:t>
                      </a:r>
                      <a:endParaRPr lang="zh-CN" sz="18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228600"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×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AFCE96D-0AD4-4F68-9459-08E993860F57}"/>
              </a:ext>
            </a:extLst>
          </p:cNvPr>
          <p:cNvCxnSpPr>
            <a:cxnSpLocks/>
          </p:cNvCxnSpPr>
          <p:nvPr/>
        </p:nvCxnSpPr>
        <p:spPr>
          <a:xfrm>
            <a:off x="1839979" y="1526248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7A6ECBB-D422-4CC4-A1B3-E74432788DD2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280330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CF79AAE-45FE-4254-B6C7-CE4494D8ED2E}"/>
              </a:ext>
            </a:extLst>
          </p:cNvPr>
          <p:cNvSpPr txBox="1">
            <a:spLocks/>
          </p:cNvSpPr>
          <p:nvPr/>
        </p:nvSpPr>
        <p:spPr bwMode="auto">
          <a:xfrm>
            <a:off x="4044699" y="594658"/>
            <a:ext cx="3373083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故事叙述的原则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15BEFA-3197-4ED4-84D8-35CF0F44B9DB}"/>
              </a:ext>
            </a:extLst>
          </p:cNvPr>
          <p:cNvSpPr txBox="1"/>
          <p:nvPr/>
        </p:nvSpPr>
        <p:spPr>
          <a:xfrm flipH="1">
            <a:off x="2198907" y="1415468"/>
            <a:ext cx="7344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故事叙述需要遵循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Success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原则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Simple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简单）、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Unexpected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意外）、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Concrete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具体）、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Credible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可信）、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Emotional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情绪）和</a:t>
            </a:r>
            <a:r>
              <a:rPr lang="en-GB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Story</a:t>
            </a:r>
            <a:r>
              <a:rPr lang="zh-CN" altLang="en-GB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故事）原则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048B01-8744-4B7E-9D90-748BD3AB756C}"/>
              </a:ext>
            </a:extLst>
          </p:cNvPr>
          <p:cNvSpPr/>
          <p:nvPr/>
        </p:nvSpPr>
        <p:spPr>
          <a:xfrm>
            <a:off x="2063551" y="5887437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故事叙述的</a:t>
            </a:r>
            <a:r>
              <a:rPr lang="en-GB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Success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原则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GB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mrocallaghan_edu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E5CA9F0-C606-4CBD-A294-8914DEE50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43" y="2381783"/>
            <a:ext cx="5706397" cy="346949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0E2CC67-15FF-4557-9877-3BE4FD3E466D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故事的叙述</a:t>
            </a:r>
          </a:p>
        </p:txBody>
      </p:sp>
    </p:spTree>
    <p:extLst>
      <p:ext uri="{BB962C8B-B14F-4D97-AF65-F5344CB8AC3E}">
        <p14:creationId xmlns:p14="http://schemas.microsoft.com/office/powerpoint/2010/main" val="567907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778</Words>
  <Application>Microsoft Office PowerPoint</Application>
  <PresentationFormat>宽屏</PresentationFormat>
  <Paragraphs>185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Pingfang SC</vt:lpstr>
      <vt:lpstr>等线</vt:lpstr>
      <vt:lpstr>黑体</vt:lpstr>
      <vt:lpstr>华文仿宋</vt:lpstr>
      <vt:lpstr>华文中宋</vt:lpstr>
      <vt:lpstr>宋体</vt:lpstr>
      <vt:lpstr>Arial</vt:lpstr>
      <vt:lpstr>Times New Roman</vt:lpstr>
      <vt:lpstr>Wingdings</vt:lpstr>
      <vt:lpstr>Wingdings 2</vt:lpstr>
      <vt:lpstr>WPS</vt:lpstr>
      <vt:lpstr>吉祥如意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Soloman Soloman</cp:lastModifiedBy>
  <cp:revision>227</cp:revision>
  <dcterms:created xsi:type="dcterms:W3CDTF">2019-06-19T02:08:00Z</dcterms:created>
  <dcterms:modified xsi:type="dcterms:W3CDTF">2025-02-20T08:29:20Z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1B3F28E508D64C3E942C8D113D675280_11</vt:lpwstr>
  </property>
</Properties>
</file>